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6" r:id="rId2"/>
    <p:sldId id="297" r:id="rId3"/>
    <p:sldId id="298" r:id="rId4"/>
    <p:sldId id="299" r:id="rId5"/>
    <p:sldId id="30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44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10F66D-E443-44D3-8686-C980AD9422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7FC07AE-8929-427C-8EB7-2EE932724A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552D84C-5900-4A04-8859-806455AC2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689FD-3DAC-4306-81A0-8DD2385BF688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2AF7DF8-3A1E-425E-B079-88DBC1787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622A03-7081-4FB7-9923-2F1DAF2A5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77760-E907-4745-B826-DB2B0BD73B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881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9A5D0A-3A0E-4F2F-8875-C49EDCCD2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33D371C-0402-46F1-B92F-818F87EFD5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E8892C-A6A9-402D-B4DD-9A9C81364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689FD-3DAC-4306-81A0-8DD2385BF688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07779CC-0AF1-413A-B8F0-DA641B38F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A562B6-086E-4A43-9601-661BA6697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77760-E907-4745-B826-DB2B0BD73B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453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C2E4CC4-F2CF-4E60-A5A1-174B52EF9C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051E5A0-1B0C-43AE-8C34-9016C011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4F31DF-4DD8-4FA7-B44F-E4746FBB7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689FD-3DAC-4306-81A0-8DD2385BF688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F06FF74-36D9-4A31-B103-2F3A28589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B0FA41-4118-40EF-89DC-1A7E35E4B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77760-E907-4745-B826-DB2B0BD73B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1102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1_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4768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CC943D-9D45-45E0-96CA-7A29E0C88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61ECBF-5205-44C8-A7CC-19AD7E2585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3CCC7F9-366B-4B4D-8F7E-8C80D808B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689FD-3DAC-4306-81A0-8DD2385BF688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CC1E25-A8D5-4336-A9D6-72405042D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AF10A9-E0A6-4E87-B9DC-E62432FD5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77760-E907-4745-B826-DB2B0BD73B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689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3B645D-121B-4E4D-A57C-ABE68BBEB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25B885E-940C-4AE0-9CE5-D30812C949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B1325A-A0C4-4D96-A20F-F0F2AE902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689FD-3DAC-4306-81A0-8DD2385BF688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1767E1-0C5E-4C7F-9C81-FCB9B8440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22DFC6-3348-46B5-8D03-475155D45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77760-E907-4745-B826-DB2B0BD73B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8728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28778D-5DDB-4560-9C0B-2592F1725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128B58-4C45-43D6-B9A4-F636459906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38540EF-7556-474D-B98C-55600D09C3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845ABDA-BDD1-4127-A091-2CF9E31D1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689FD-3DAC-4306-81A0-8DD2385BF688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8307625-576A-4D01-B092-901CE6EA2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2100FB9-E04B-457B-9AA1-FA189A2C7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77760-E907-4745-B826-DB2B0BD73B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286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494424-C157-4784-BAFF-926F1C8E5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E1297F3-1BCA-4E36-A6DF-911E72D965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1ACD8A3-D780-43D8-AE11-4D162886ED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86D3D80-24A5-40A8-BAD0-F9225599BF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CFB6EE6-F7D3-4D9E-8061-3A6ED7D972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5A01162-43E2-43FA-84DD-0601E0B9D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689FD-3DAC-4306-81A0-8DD2385BF688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3D1AD9E-884B-40DC-8263-2B7520A66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4FA9CFB-82D0-4BB1-AD43-2CABC5DF5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77760-E907-4745-B826-DB2B0BD73B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19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CE4E2-FCBE-406B-8FBE-7FED31ACB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C183021-CBA4-4117-852E-EF2B05164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689FD-3DAC-4306-81A0-8DD2385BF688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E40AED-700D-4B86-B7FD-441A7E4B1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96382CA-A3A5-46DF-9BF0-E928308C4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77760-E907-4745-B826-DB2B0BD73B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824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64171A9-EBFD-4A1D-8FE5-FE427646B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689FD-3DAC-4306-81A0-8DD2385BF688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46E0539-C0F5-4F48-ACEE-091500C56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A6D70FD-EADC-43CB-BBF4-C1417F196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77760-E907-4745-B826-DB2B0BD73B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37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4051C2-4493-4A31-AFB2-8867193E3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1426BB-F7E3-4993-8605-770FCE609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92A9A82-2998-4FB2-A4C2-7C214F819E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3C33664-DCE3-4701-AA49-38ECCC913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689FD-3DAC-4306-81A0-8DD2385BF688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572F011-0F9C-4412-952F-6F86AF683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76EF83B-4E1F-4806-AFFA-8AFAC0BC8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77760-E907-4745-B826-DB2B0BD73B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154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E60335-3BF6-4046-9E8B-507F453D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A521BD1-D4B9-43B2-82A8-329A88AC03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A8F9AC0-1FA6-4A88-8BE8-B1FFFAF5E1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EC2F76B-9D8C-442E-8994-96CB01C55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689FD-3DAC-4306-81A0-8DD2385BF688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76C243-21DC-4D85-9D56-20098A281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902044A-D41E-4700-9C2A-B0C1618BE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77760-E907-4745-B826-DB2B0BD73B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30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954188-FFE2-483D-B284-653D79C29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A4B6410-F398-4FF3-97CD-F616498B1B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6E43A6-0B80-446D-B37D-3EB96D998A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689FD-3DAC-4306-81A0-8DD2385BF688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900D277-10DE-4D32-95E5-D29750AFE8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590CBB5-FD8F-42BC-95BB-35CBD321B8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A77760-E907-4745-B826-DB2B0BD73B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770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1B84AF-BBB1-4CA7-92CD-26FDF5F1D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9800" y="2336165"/>
            <a:ext cx="10515600" cy="1325563"/>
          </a:xfrm>
        </p:spPr>
        <p:txBody>
          <a:bodyPr>
            <a:noAutofit/>
          </a:bodyPr>
          <a:lstStyle/>
          <a:p>
            <a:r>
              <a:rPr lang="ru-RU" sz="4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Управление личными финансовыми рисками: практические инструменты и превентивные действия граждан по защите сбережений</a:t>
            </a:r>
            <a:endParaRPr lang="ru-RU" sz="48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0344984-2366-47CC-B3E1-17A3FD9DFE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682749" y="5086231"/>
            <a:ext cx="2032000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BADDD6D-5564-495F-8915-CE7A6424CF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5570" y="3637280"/>
            <a:ext cx="3375150" cy="322072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6DF5B43-37F6-43BF-B5BA-321D3463A053}"/>
              </a:ext>
            </a:extLst>
          </p:cNvPr>
          <p:cNvSpPr/>
          <p:nvPr/>
        </p:nvSpPr>
        <p:spPr>
          <a:xfrm>
            <a:off x="1015357" y="724654"/>
            <a:ext cx="11203003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 err="1">
                <a:solidFill>
                  <a:schemeClr val="bg1"/>
                </a:solidFill>
              </a:rPr>
              <a:t>Самозапрет</a:t>
            </a:r>
            <a:r>
              <a:rPr lang="ru-RU" sz="4800" dirty="0">
                <a:solidFill>
                  <a:schemeClr val="bg1"/>
                </a:solidFill>
              </a:rPr>
              <a:t> на кредиты</a:t>
            </a:r>
          </a:p>
          <a:p>
            <a:endParaRPr lang="ru-RU" sz="4800" dirty="0">
              <a:solidFill>
                <a:schemeClr val="bg1"/>
              </a:solidFill>
            </a:endParaRPr>
          </a:p>
          <a:p>
            <a:endParaRPr lang="ru-RU" sz="4800" dirty="0">
              <a:solidFill>
                <a:schemeClr val="bg1"/>
              </a:solidFill>
            </a:endParaRPr>
          </a:p>
          <a:p>
            <a:r>
              <a:rPr lang="ru-RU" sz="4800" dirty="0" err="1">
                <a:solidFill>
                  <a:schemeClr val="bg1"/>
                </a:solidFill>
              </a:rPr>
              <a:t>Самозапрет</a:t>
            </a:r>
            <a:r>
              <a:rPr lang="ru-RU" sz="4800" dirty="0">
                <a:solidFill>
                  <a:schemeClr val="bg1"/>
                </a:solidFill>
              </a:rPr>
              <a:t> на сделки с </a:t>
            </a:r>
            <a:r>
              <a:rPr lang="ru-RU" sz="4800" dirty="0" err="1">
                <a:solidFill>
                  <a:schemeClr val="bg1"/>
                </a:solidFill>
              </a:rPr>
              <a:t>нидвижимостью</a:t>
            </a:r>
            <a:r>
              <a:rPr lang="ru-RU" sz="4800" dirty="0">
                <a:solidFill>
                  <a:schemeClr val="bg1"/>
                </a:solidFill>
              </a:rPr>
              <a:t> 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05217DA-A9BA-41BC-B11E-0064A4D7FB95}"/>
              </a:ext>
            </a:extLst>
          </p:cNvPr>
          <p:cNvSpPr/>
          <p:nvPr/>
        </p:nvSpPr>
        <p:spPr>
          <a:xfrm>
            <a:off x="572612" y="419854"/>
            <a:ext cx="68563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  <a:latin typeface="Arial Black" panose="020B0A04020102020204" pitchFamily="34" charset="0"/>
              </a:rPr>
              <a:t>Технические барьеры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0F92099-69A4-4A26-9712-2FEA1242C9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161355" y="3734926"/>
            <a:ext cx="2830447" cy="2830447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50B37A8-AEDC-4BE0-A073-B768D284AE99}"/>
              </a:ext>
            </a:extLst>
          </p:cNvPr>
          <p:cNvSpPr/>
          <p:nvPr/>
        </p:nvSpPr>
        <p:spPr>
          <a:xfrm>
            <a:off x="200198" y="1930766"/>
            <a:ext cx="11918647" cy="2062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Arial Black" panose="020B0A04020102020204" pitchFamily="34" charset="0"/>
              </a:rPr>
              <a:t>Отключение онлайн-кредитования</a:t>
            </a:r>
          </a:p>
          <a:p>
            <a:r>
              <a:rPr lang="ru-RU" sz="3200" b="1" dirty="0">
                <a:solidFill>
                  <a:schemeClr val="bg1"/>
                </a:solidFill>
                <a:latin typeface="Arial Black" panose="020B0A04020102020204" pitchFamily="34" charset="0"/>
              </a:rPr>
              <a:t>Суточные лимиты</a:t>
            </a:r>
          </a:p>
          <a:p>
            <a:r>
              <a:rPr lang="ru-RU" sz="3200" b="1" dirty="0">
                <a:solidFill>
                  <a:schemeClr val="bg1"/>
                </a:solidFill>
                <a:latin typeface="Arial Black" panose="020B0A04020102020204" pitchFamily="34" charset="0"/>
              </a:rPr>
              <a:t>Скрытие баланса</a:t>
            </a:r>
          </a:p>
          <a:p>
            <a:r>
              <a:rPr lang="ru-RU" sz="3200" b="1" dirty="0">
                <a:solidFill>
                  <a:schemeClr val="bg1"/>
                </a:solidFill>
                <a:latin typeface="Arial Black" panose="020B0A04020102020204" pitchFamily="34" charset="0"/>
              </a:rPr>
              <a:t>Запрет на действия с SIM-картой по доверенности</a:t>
            </a:r>
            <a:endParaRPr lang="ru-RU" sz="32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32F0DC0-CBC8-4B45-BC8E-15F6EB063182}"/>
              </a:ext>
            </a:extLst>
          </p:cNvPr>
          <p:cNvSpPr/>
          <p:nvPr/>
        </p:nvSpPr>
        <p:spPr>
          <a:xfrm>
            <a:off x="599742" y="641812"/>
            <a:ext cx="7379584" cy="9376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5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Сервис «Вторая рука» </a:t>
            </a:r>
            <a:endParaRPr lang="ru-RU" sz="5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AA4661E-FA68-4E3C-A69D-D78C3CB537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878320" y="1788482"/>
            <a:ext cx="4871263" cy="457031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2F970F8-4C29-46A7-A750-CB50DB745063}"/>
              </a:ext>
            </a:extLst>
          </p:cNvPr>
          <p:cNvSpPr/>
          <p:nvPr/>
        </p:nvSpPr>
        <p:spPr>
          <a:xfrm>
            <a:off x="609600" y="-19155"/>
            <a:ext cx="10302240" cy="65345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Защита аккаунтов и устройств</a:t>
            </a:r>
            <a:endParaRPr lang="ru-RU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Многофакторная аутентификация:</a:t>
            </a:r>
            <a:endParaRPr lang="ru-RU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Включите двухфакторный вход везде, где возможно.</a:t>
            </a:r>
            <a:endParaRPr lang="ru-RU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Защитите Госуслуги, почту, соцсети и банковские приложения. </a:t>
            </a:r>
            <a:endParaRPr lang="ru-RU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Уникальные пароли:</a:t>
            </a:r>
            <a:endParaRPr lang="ru-RU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Используйте разные пароли для каждого финансового сервиса.</a:t>
            </a:r>
            <a:endParaRPr lang="ru-RU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Длина пароля должна быть не менее 12–14 символов.</a:t>
            </a:r>
            <a:endParaRPr lang="ru-RU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Добавляйте заглавные буквы, цифры и спецсимволы. </a:t>
            </a:r>
            <a:endParaRPr lang="ru-RU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Обновление программного обеспечения:</a:t>
            </a:r>
            <a:endParaRPr lang="ru-RU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Регулярно обновляйте операционную систему вашего смартфона и ПК.</a:t>
            </a:r>
            <a:endParaRPr lang="ru-RU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Своевременно устанавливайте новые версии банковских приложений.</a:t>
            </a:r>
            <a:endParaRPr lang="ru-RU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Обновления закрывают критические уязвимости, которыми пользуются хакеры. </a:t>
            </a:r>
            <a:endParaRPr lang="ru-RU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Безопасность при платежах</a:t>
            </a:r>
            <a:endParaRPr lang="ru-RU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Проверка сайтов и ссылок:</a:t>
            </a:r>
            <a:endParaRPr lang="ru-RU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Проверяйте адресную строку перед вводом данных карты.</a:t>
            </a:r>
            <a:endParaRPr lang="ru-RU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Безопасный сайт начинается с протокола https://.</a:t>
            </a:r>
            <a:endParaRPr lang="ru-RU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Остерегайтесь фишинговых сайтов, копирующих известные бренды или банки</a:t>
            </a: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158</Words>
  <Application>Microsoft Office PowerPoint</Application>
  <PresentationFormat>Широкоэкранный</PresentationFormat>
  <Paragraphs>29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3" baseType="lpstr">
      <vt:lpstr>Arial</vt:lpstr>
      <vt:lpstr>Arial Black</vt:lpstr>
      <vt:lpstr>Calibri</vt:lpstr>
      <vt:lpstr>Calibri Light</vt:lpstr>
      <vt:lpstr>Courier New</vt:lpstr>
      <vt:lpstr>Symbol</vt:lpstr>
      <vt:lpstr>Times New Roman</vt:lpstr>
      <vt:lpstr>Тема Office</vt:lpstr>
      <vt:lpstr>Управление личными финансовыми рисками: практические инструменты и превентивные действия граждан по защите сбережений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личными финансовыми рисками: практические инструменты и превентивные действия граждан по защите сбережений</dc:title>
  <dc:creator>Администратор</dc:creator>
  <cp:lastModifiedBy>Администратор</cp:lastModifiedBy>
  <cp:revision>3</cp:revision>
  <dcterms:created xsi:type="dcterms:W3CDTF">2026-07-22T04:53:40Z</dcterms:created>
  <dcterms:modified xsi:type="dcterms:W3CDTF">2026-07-22T05:13:24Z</dcterms:modified>
</cp:coreProperties>
</file>